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301" r:id="rId5"/>
    <p:sldId id="300" r:id="rId6"/>
    <p:sldId id="302" r:id="rId7"/>
    <p:sldId id="322" r:id="rId8"/>
    <p:sldId id="32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97D89-3BA7-467B-A6FA-722C4F891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1FB97F-06D9-438C-93BA-A81064A74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73AC1A-E83A-464C-8AE1-1D00FAF7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FA659-F7A9-4443-866B-EDB61905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B9B96C-8BE8-4D38-95D8-7C5AA5FF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E3CBB-8B5F-4C6C-A32E-F100DC93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CCD874-5D12-4CF9-A7FB-C51812A5B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CB030-A274-417C-8F14-65B7BEA0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2F8B6E-207E-4934-9B95-19976F62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AADD47-E390-4E99-BBB4-B7CC7DE2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57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CF9176-3303-47BF-9695-F476B5E2E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8BBCC1-3594-4AC6-B378-6CB3B7C47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BD2CDB-2CC8-4B16-9D59-437D1FDC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5AA193-5705-40FC-8E6A-06672074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5D4EB3-D8E4-4418-82BB-CA594C5E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8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224465" y="0"/>
            <a:ext cx="69675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53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A210F-CA40-4100-8261-D7EDC3E0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AC464-412D-4564-8B80-2389577D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BB45FC-3852-4F8C-A7C1-F3944497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53DD6-CE58-49AE-8F4D-005D1703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3723-EB6E-472D-AC82-8AC4C224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9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D3340-D000-48FF-9376-66E46578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B6DB8D-E240-4F8E-B5B4-7F3C9FA9D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CBD45-82EA-4D6F-9067-91073B4A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7274B-8277-4618-BEEE-B7CBE011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0EF6B-854F-4EB4-B344-B7A25EC1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03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C9940-BDFE-42A4-8F9E-459D75BD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13839-0423-44F4-B9CF-C94570CDF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4D894E-4D3D-4644-9AA2-BB248B5A9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D7833C-D766-4A16-840D-30CD29E9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EC5146-1D98-45FB-980D-3B494764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D062D7-1C09-4324-BB37-2DEDAA43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0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44947-C3D5-4F66-916D-7A4332A6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D2897D-4529-4075-AAA6-DB3E5736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C61A70-18FE-49CD-AFAF-58529CBA8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07C5B1-2DB1-49E0-A4F3-AD3ED8B3A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4E3639-22FC-4A6B-8E59-35F4584A1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F7E5B1-9345-4A87-A499-CE4590EC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90EF38-7DBD-494D-B9CD-5A0DD2B4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5A93EC-5FDA-4783-88D3-BC059592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6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4FE06-98F1-494A-A562-A5B71072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7F0255-CBA9-4ACF-9AF5-209F67DA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CC1726-FDB3-4980-9FB3-49B84F24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BBF5BE-B293-4A07-A8FA-65A99C3E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E29F53-CCE0-4F15-8521-FFD51E1A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64B19E-BB93-4CD1-9D03-6D8EF50C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780B5A-ABC7-48B5-AF9D-B1CEAB5D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44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D3979-BE51-4CA9-95DB-A286F0BD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C30E1-F032-4B9B-99F9-D301EC7D1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2BE356-5348-4034-B563-7B7918990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42A904-E712-42D1-B30C-A6FC699B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BF0126-6A71-4A09-94AB-7DDE23D6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ADB89F-125A-4D4F-BB19-B071FCC8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97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96DF-4C27-45F5-B0E3-3AE5C149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40C1FA-53D2-45D4-90FA-CE0E361AD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9C5D5-4DB1-4294-A934-705FC5EA4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78B7BD-F432-418C-8DC5-7A23F37F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55380-8082-4044-B70F-16AE011E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E1A2BB-E54D-49AC-99AC-AA20C89A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B4CD3E-B579-47C4-8F67-7FADC4A6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B77850-0B3D-4251-B229-B197C2EEB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74835-6764-400F-9B8B-06308F88C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0FA83-B269-45E3-A4D4-E69E654278CE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8E576-F1C1-423C-A767-F39350C90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913833-540E-4500-B2E5-6B0A5B734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447BF-17FF-48EE-A1A5-195CABDE9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2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0" y="3685484"/>
            <a:ext cx="6661167" cy="168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500" b="1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针对火星沙尘的自动除尘器设计</a:t>
            </a:r>
            <a:endParaRPr lang="en-US" altLang="zh-CN" sz="3500" b="1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杨硕  刘宇轩  张佳瑜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汇报人：刘宇轩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973939" y="2301327"/>
            <a:ext cx="47132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7200" dirty="0">
                <a:solidFill>
                  <a:schemeClr val="bg2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火星创客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75EF93-1520-4FC2-951F-BA8319ED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824" y="5886450"/>
            <a:ext cx="26765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5400000" flipH="1" flipV="1">
            <a:off x="8591550" y="3257550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5400000">
            <a:off x="0" y="-1"/>
            <a:ext cx="3600450" cy="3600451"/>
          </a:xfrm>
          <a:prstGeom prst="rtTriangle">
            <a:avLst/>
          </a:prstGeom>
          <a:solidFill>
            <a:srgbClr val="D7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直角三角形 1"/>
          <p:cNvSpPr/>
          <p:nvPr/>
        </p:nvSpPr>
        <p:spPr>
          <a:xfrm rot="5400000">
            <a:off x="0" y="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5400000" flipH="1" flipV="1">
            <a:off x="9220200" y="3886200"/>
            <a:ext cx="2971800" cy="2971800"/>
          </a:xfrm>
          <a:prstGeom prst="rtTriangle">
            <a:avLst/>
          </a:prstGeom>
          <a:solidFill>
            <a:srgbClr val="15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154762" y="128588"/>
            <a:ext cx="61555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dist" eaLnBrk="1" hangingPunct="1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DIALOGUE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9" name="文本框 10"/>
          <p:cNvSpPr txBox="1">
            <a:spLocks noChangeArrowheads="1"/>
          </p:cNvSpPr>
          <p:nvPr/>
        </p:nvSpPr>
        <p:spPr bwMode="auto">
          <a:xfrm>
            <a:off x="2438400" y="1129512"/>
            <a:ext cx="71469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36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24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36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0" name="文本框 11"/>
          <p:cNvSpPr txBox="1">
            <a:spLocks noChangeArrowheads="1"/>
          </p:cNvSpPr>
          <p:nvPr/>
        </p:nvSpPr>
        <p:spPr bwMode="auto">
          <a:xfrm>
            <a:off x="2438400" y="2394432"/>
            <a:ext cx="71469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 eaLnBrk="1" hangingPunct="1"/>
            <a:r>
              <a:rPr lang="en-US" altLang="zh-CN" sz="24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4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SITUATION </a:t>
            </a:r>
            <a:endParaRPr lang="zh-CN" altLang="en-US" sz="24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1" name="文本框 12"/>
          <p:cNvSpPr txBox="1">
            <a:spLocks noChangeArrowheads="1"/>
          </p:cNvSpPr>
          <p:nvPr/>
        </p:nvSpPr>
        <p:spPr bwMode="auto">
          <a:xfrm>
            <a:off x="1725612" y="3728625"/>
            <a:ext cx="857250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解决方案和实现方法</a:t>
            </a:r>
            <a:endParaRPr lang="en-US" altLang="zh-CN" sz="36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24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AND IMPLEMENTATION</a:t>
            </a:r>
            <a:endParaRPr lang="zh-CN" altLang="en-US" sz="24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3E40C-ACB8-4CB4-9D50-E2C4E734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998576"/>
            <a:ext cx="71469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36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36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en-US" altLang="zh-CN" sz="24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OUTLOOK</a:t>
            </a:r>
            <a:endParaRPr lang="zh-CN" altLang="en-US" sz="3600" dirty="0">
              <a:solidFill>
                <a:srgbClr val="1570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3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0484" name="文本框 17"/>
          <p:cNvSpPr txBox="1">
            <a:spLocks noChangeArrowheads="1"/>
          </p:cNvSpPr>
          <p:nvPr/>
        </p:nvSpPr>
        <p:spPr bwMode="auto">
          <a:xfrm>
            <a:off x="-163633" y="301765"/>
            <a:ext cx="5410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000" dirty="0">
                <a:solidFill>
                  <a:srgbClr val="1570C1"/>
                </a:solidFill>
                <a:latin typeface="DIN" pitchFamily="50" charset="0"/>
              </a:rPr>
              <a:t>01 BACKGROUND</a:t>
            </a:r>
            <a:endParaRPr lang="zh-CN" altLang="en-US" sz="4000" dirty="0">
              <a:solidFill>
                <a:srgbClr val="1570C1"/>
              </a:solidFill>
              <a:latin typeface="DIN" pitchFamily="50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6F9BF-F54B-4849-AC1B-424EBA43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68" y="1009651"/>
            <a:ext cx="9652883" cy="5247002"/>
          </a:xfrm>
          <a:prstGeom prst="rect">
            <a:avLst/>
          </a:prstGeom>
        </p:spPr>
      </p:pic>
      <p:pic>
        <p:nvPicPr>
          <p:cNvPr id="3074" name="Picture 2" descr="Opportunity Catches its Shadow">
            <a:extLst>
              <a:ext uri="{FF2B5EF4-FFF2-40B4-BE49-F238E27FC236}">
                <a16:creationId xmlns:a16="http://schemas.microsoft.com/office/drawing/2014/main" id="{3BE2458B-7636-4959-A26B-DD64B2E9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91" y="2678430"/>
            <a:ext cx="6019634" cy="338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3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2A5B051-B3B1-42AB-8363-F4BB809B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9" y="2685456"/>
            <a:ext cx="10237781" cy="189539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E3C0BC4-776C-4051-AB63-58DCC6A26E4A}"/>
              </a:ext>
            </a:extLst>
          </p:cNvPr>
          <p:cNvGrpSpPr/>
          <p:nvPr/>
        </p:nvGrpSpPr>
        <p:grpSpPr>
          <a:xfrm>
            <a:off x="1327868" y="3177540"/>
            <a:ext cx="9439192" cy="320040"/>
            <a:chOff x="1327868" y="3177540"/>
            <a:chExt cx="9439192" cy="32004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549FFE7-B904-42C6-B449-C06B63801A55}"/>
                </a:ext>
              </a:extLst>
            </p:cNvPr>
            <p:cNvCxnSpPr/>
            <p:nvPr/>
          </p:nvCxnSpPr>
          <p:spPr>
            <a:xfrm>
              <a:off x="7078980" y="3177540"/>
              <a:ext cx="368808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CA36B4-D64C-457B-9618-1BABE7EBEA8A}"/>
                </a:ext>
              </a:extLst>
            </p:cNvPr>
            <p:cNvCxnSpPr/>
            <p:nvPr/>
          </p:nvCxnSpPr>
          <p:spPr>
            <a:xfrm>
              <a:off x="1327868" y="3497580"/>
              <a:ext cx="368808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框 17">
            <a:extLst>
              <a:ext uri="{FF2B5EF4-FFF2-40B4-BE49-F238E27FC236}">
                <a16:creationId xmlns:a16="http://schemas.microsoft.com/office/drawing/2014/main" id="{8E85AA9C-CD76-446A-A5DA-733622EB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1" y="358629"/>
            <a:ext cx="5410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000" dirty="0">
                <a:solidFill>
                  <a:srgbClr val="1570C1"/>
                </a:solidFill>
                <a:latin typeface="DIN" pitchFamily="50" charset="0"/>
              </a:rPr>
              <a:t>02 PRESENT SITUATION</a:t>
            </a:r>
            <a:endParaRPr lang="zh-CN" altLang="en-US" sz="4000" dirty="0">
              <a:solidFill>
                <a:srgbClr val="1570C1"/>
              </a:solidFill>
              <a:latin typeface="DIN" pitchFamily="50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B38A679-6FCA-465E-BB1B-F34117D6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69" t="12153" r="30157" b="7262"/>
          <a:stretch/>
        </p:blipFill>
        <p:spPr>
          <a:xfrm>
            <a:off x="3707945" y="1156208"/>
            <a:ext cx="4776108" cy="552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84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2531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1379221" y="2154877"/>
            <a:ext cx="2193925" cy="2879725"/>
            <a:chOff x="888555" y="1518341"/>
            <a:chExt cx="1645276" cy="2159949"/>
          </a:xfrm>
        </p:grpSpPr>
        <p:sp>
          <p:nvSpPr>
            <p:cNvPr id="41" name="Rounded Rectangle 45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solidFill>
              <a:srgbClr val="1570C1">
                <a:alpha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973081" y="2049398"/>
              <a:ext cx="1476224" cy="1385987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沙尘暴来临之前</a:t>
              </a:r>
              <a:endParaRPr lang="en-US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用机械盖子</a:t>
              </a:r>
              <a:endParaRPr lang="en-US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将太阳能板盖住</a:t>
              </a:r>
              <a:endParaRPr lang="en-US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itle 13"/>
            <p:cNvSpPr txBox="1">
              <a:spLocks/>
            </p:cNvSpPr>
            <p:nvPr/>
          </p:nvSpPr>
          <p:spPr>
            <a:xfrm>
              <a:off x="1000462" y="1608835"/>
              <a:ext cx="1421461" cy="338162"/>
            </a:xfrm>
            <a:prstGeom prst="rect">
              <a:avLst/>
            </a:prstGeom>
          </p:spPr>
          <p:txBody>
            <a:bodyPr lIns="121920" tIns="60960" rIns="121920" bIns="6096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1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机械结构</a:t>
              </a:r>
              <a:endParaRPr lang="en-US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ounded Rectangle 48"/>
            <p:cNvSpPr/>
            <p:nvPr/>
          </p:nvSpPr>
          <p:spPr>
            <a:xfrm>
              <a:off x="1099275" y="3219867"/>
              <a:ext cx="1223838" cy="28815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Get this Plan</a:t>
              </a:r>
            </a:p>
          </p:txBody>
        </p:sp>
        <p:cxnSp>
          <p:nvCxnSpPr>
            <p:cNvPr id="45" name="Straight Connector 49"/>
            <p:cNvCxnSpPr/>
            <p:nvPr/>
          </p:nvCxnSpPr>
          <p:spPr>
            <a:xfrm>
              <a:off x="888555" y="2005342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0"/>
            <p:cNvCxnSpPr/>
            <p:nvPr/>
          </p:nvCxnSpPr>
          <p:spPr>
            <a:xfrm>
              <a:off x="888555" y="2035109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4912398" y="2154877"/>
            <a:ext cx="2192337" cy="2879725"/>
            <a:chOff x="888555" y="1518341"/>
            <a:chExt cx="1645276" cy="2159949"/>
          </a:xfrm>
        </p:grpSpPr>
        <p:sp>
          <p:nvSpPr>
            <p:cNvPr id="48" name="Rounded Rectangle 52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solidFill>
              <a:srgbClr val="00B0F0"/>
            </a:solidFill>
            <a:ln w="6350">
              <a:solidFill>
                <a:srgbClr val="F9F9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/>
            </a:p>
          </p:txBody>
        </p:sp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973142" y="2049398"/>
              <a:ext cx="1476103" cy="1385987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在太阳能板外加一层特殊材质的玻璃</a:t>
              </a:r>
              <a:endParaRPr lang="en-US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沙砾不容易在上停留</a:t>
              </a:r>
              <a:endParaRPr lang="en-US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itle 13"/>
            <p:cNvSpPr txBox="1">
              <a:spLocks/>
            </p:cNvSpPr>
            <p:nvPr/>
          </p:nvSpPr>
          <p:spPr>
            <a:xfrm>
              <a:off x="1000543" y="1608650"/>
              <a:ext cx="1421299" cy="338531"/>
            </a:xfrm>
            <a:prstGeom prst="rect">
              <a:avLst/>
            </a:prstGeom>
          </p:spPr>
          <p:txBody>
            <a:bodyPr lIns="121920" tIns="60960" rIns="121920" bIns="6096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1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玻璃覆膜</a:t>
              </a:r>
              <a:endParaRPr lang="en-US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ounded Rectangle 55"/>
            <p:cNvSpPr/>
            <p:nvPr/>
          </p:nvSpPr>
          <p:spPr>
            <a:xfrm>
              <a:off x="1099426" y="3219867"/>
              <a:ext cx="1223533" cy="28815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Get this Plan</a:t>
              </a:r>
            </a:p>
          </p:txBody>
        </p:sp>
        <p:cxnSp>
          <p:nvCxnSpPr>
            <p:cNvPr id="52" name="Straight Connector 56"/>
            <p:cNvCxnSpPr/>
            <p:nvPr/>
          </p:nvCxnSpPr>
          <p:spPr>
            <a:xfrm>
              <a:off x="888555" y="2005342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7"/>
            <p:cNvCxnSpPr/>
            <p:nvPr/>
          </p:nvCxnSpPr>
          <p:spPr>
            <a:xfrm>
              <a:off x="888555" y="2035109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8443987" y="2154877"/>
            <a:ext cx="2192339" cy="2879725"/>
            <a:chOff x="888555" y="1518341"/>
            <a:chExt cx="1645276" cy="2159949"/>
          </a:xfrm>
        </p:grpSpPr>
        <p:sp>
          <p:nvSpPr>
            <p:cNvPr id="55" name="Rounded Rectangle 59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solidFill>
              <a:srgbClr val="1570C1">
                <a:alpha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 dirty="0">
                <a:solidFill>
                  <a:prstClr val="white"/>
                </a:solidFill>
                <a:latin typeface="Calibri"/>
                <a:ea typeface="+mn-ea"/>
              </a:endParaRPr>
            </a:p>
          </p:txBody>
        </p: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973142" y="2049398"/>
              <a:ext cx="1476101" cy="1385987"/>
            </a:xfrm>
            <a:prstGeom prst="rect">
              <a:avLst/>
            </a:prstGeom>
          </p:spPr>
          <p:txBody>
            <a:bodyPr lIns="121920" tIns="60960" rIns="121920" bIns="60960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用大型设备</a:t>
              </a:r>
              <a:endParaRPr lang="en-US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 fontAlgn="auto">
                <a:lnSpc>
                  <a:spcPct val="150000"/>
                </a:lnSpc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zh-CN" altLang="en-US" sz="14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在太阳能板上打扫</a:t>
              </a:r>
              <a:endParaRPr lang="en-US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itle 13"/>
            <p:cNvSpPr txBox="1">
              <a:spLocks/>
            </p:cNvSpPr>
            <p:nvPr/>
          </p:nvSpPr>
          <p:spPr>
            <a:xfrm>
              <a:off x="1000543" y="1608835"/>
              <a:ext cx="1421299" cy="338162"/>
            </a:xfrm>
            <a:prstGeom prst="rect">
              <a:avLst/>
            </a:prstGeom>
          </p:spPr>
          <p:txBody>
            <a:bodyPr lIns="121920" tIns="60960" rIns="121920" bIns="6096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lang="zh-CN" altLang="en-US" sz="21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“扫地机器人”</a:t>
              </a:r>
              <a:endParaRPr lang="en-US" sz="21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Rounded Rectangle 62"/>
            <p:cNvSpPr/>
            <p:nvPr/>
          </p:nvSpPr>
          <p:spPr>
            <a:xfrm>
              <a:off x="1099427" y="3219867"/>
              <a:ext cx="1223532" cy="28815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</a:rPr>
                <a:t>Get this Plan</a:t>
              </a:r>
            </a:p>
          </p:txBody>
        </p:sp>
        <p:cxnSp>
          <p:nvCxnSpPr>
            <p:cNvPr id="79" name="Straight Connector 63"/>
            <p:cNvCxnSpPr/>
            <p:nvPr/>
          </p:nvCxnSpPr>
          <p:spPr>
            <a:xfrm>
              <a:off x="888555" y="2005342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64"/>
            <p:cNvCxnSpPr/>
            <p:nvPr/>
          </p:nvCxnSpPr>
          <p:spPr>
            <a:xfrm>
              <a:off x="888555" y="2035109"/>
              <a:ext cx="164527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17">
            <a:extLst>
              <a:ext uri="{FF2B5EF4-FFF2-40B4-BE49-F238E27FC236}">
                <a16:creationId xmlns:a16="http://schemas.microsoft.com/office/drawing/2014/main" id="{153AD37D-0B92-406C-B92E-FF9A779B2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1" y="479495"/>
            <a:ext cx="5410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000" dirty="0">
                <a:solidFill>
                  <a:srgbClr val="1570C1"/>
                </a:solidFill>
                <a:latin typeface="DIN" pitchFamily="50" charset="0"/>
              </a:rPr>
              <a:t>02 PRESENT SITUATION</a:t>
            </a:r>
            <a:endParaRPr lang="zh-CN" altLang="en-US" sz="4000" dirty="0">
              <a:solidFill>
                <a:srgbClr val="1570C1"/>
              </a:solidFill>
              <a:latin typeface="DIN" pitchFamily="50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BBADB1-D3F8-4820-B825-330AA8526436}"/>
              </a:ext>
            </a:extLst>
          </p:cNvPr>
          <p:cNvSpPr txBox="1"/>
          <p:nvPr/>
        </p:nvSpPr>
        <p:spPr>
          <a:xfrm>
            <a:off x="5193384" y="5639355"/>
            <a:ext cx="6556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资料来源：电话调查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天合光伏，晶澳太阳能，协鑫光伏</a:t>
            </a:r>
            <a:endParaRPr lang="zh-CN" altLang="en-US" sz="2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E476D7-6870-4871-8F88-466FCFBB82D0}"/>
              </a:ext>
            </a:extLst>
          </p:cNvPr>
          <p:cNvSpPr txBox="1"/>
          <p:nvPr/>
        </p:nvSpPr>
        <p:spPr>
          <a:xfrm>
            <a:off x="2725631" y="3471014"/>
            <a:ext cx="60946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龚芳馨</a:t>
            </a:r>
            <a:r>
              <a:rPr lang="en-US" altLang="zh-CN" dirty="0"/>
              <a:t>,</a:t>
            </a:r>
            <a:r>
              <a:rPr lang="zh-CN" altLang="en-US" dirty="0"/>
              <a:t>刘晓伟</a:t>
            </a:r>
            <a:r>
              <a:rPr lang="en-US" altLang="zh-CN" dirty="0"/>
              <a:t>,</a:t>
            </a:r>
            <a:r>
              <a:rPr lang="zh-CN" altLang="en-US" dirty="0"/>
              <a:t>王靓</a:t>
            </a:r>
            <a:r>
              <a:rPr lang="en-US" altLang="zh-CN" dirty="0"/>
              <a:t>.</a:t>
            </a:r>
            <a:r>
              <a:rPr lang="zh-CN" altLang="en-US" dirty="0"/>
              <a:t>光伏电站太阳能板的清洁技术综述</a:t>
            </a:r>
            <a:r>
              <a:rPr lang="en-US" altLang="zh-CN" dirty="0"/>
              <a:t>[J].</a:t>
            </a:r>
            <a:r>
              <a:rPr lang="zh-CN" altLang="en-US" dirty="0"/>
              <a:t>水电与新能源</a:t>
            </a:r>
            <a:r>
              <a:rPr lang="en-US" altLang="zh-CN" dirty="0"/>
              <a:t>,2015(05):71-73.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0E25349-D0EF-4977-988B-245B8425A5A6}"/>
              </a:ext>
            </a:extLst>
          </p:cNvPr>
          <p:cNvSpPr txBox="1"/>
          <p:nvPr/>
        </p:nvSpPr>
        <p:spPr>
          <a:xfrm>
            <a:off x="2725631" y="1774721"/>
            <a:ext cx="60946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徐巧年</a:t>
            </a:r>
            <a:r>
              <a:rPr lang="en-US" altLang="zh-CN" dirty="0"/>
              <a:t>,</a:t>
            </a:r>
            <a:r>
              <a:rPr lang="zh-CN" altLang="en-US" dirty="0"/>
              <a:t>魏显文</a:t>
            </a:r>
            <a:r>
              <a:rPr lang="en-US" altLang="zh-CN" dirty="0"/>
              <a:t>.</a:t>
            </a:r>
            <a:r>
              <a:rPr lang="zh-CN" altLang="en-US" dirty="0"/>
              <a:t>西北地区灰尘对光伏组件发电效率的影响及除尘方法的探索</a:t>
            </a:r>
            <a:r>
              <a:rPr lang="en-US" altLang="zh-CN" dirty="0"/>
              <a:t>[J].</a:t>
            </a:r>
            <a:r>
              <a:rPr lang="zh-CN" altLang="en-US" dirty="0"/>
              <a:t>产业与科技论坛</a:t>
            </a:r>
            <a:r>
              <a:rPr lang="en-US" altLang="zh-CN" dirty="0"/>
              <a:t>,2016,15(23):69-70.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5D991EB-8814-4D3A-9D96-6A55499D0C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54462">
            <a:off x="2761328" y="1912517"/>
            <a:ext cx="2796982" cy="30329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D591C5-BFCE-44D0-9D67-2A72E034B7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25688">
            <a:off x="6598693" y="1523970"/>
            <a:ext cx="3211890" cy="32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62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3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0484" name="文本框 17"/>
          <p:cNvSpPr txBox="1">
            <a:spLocks noChangeArrowheads="1"/>
          </p:cNvSpPr>
          <p:nvPr/>
        </p:nvSpPr>
        <p:spPr bwMode="auto">
          <a:xfrm>
            <a:off x="104972" y="171718"/>
            <a:ext cx="5410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000" dirty="0">
                <a:solidFill>
                  <a:srgbClr val="1570C1"/>
                </a:solidFill>
                <a:latin typeface="DIN" pitchFamily="50" charset="0"/>
              </a:rPr>
              <a:t>03 SOLUTION AND IMPLEMENTATION</a:t>
            </a:r>
            <a:endParaRPr lang="zh-CN" altLang="en-US" sz="4000" dirty="0">
              <a:solidFill>
                <a:srgbClr val="1570C1"/>
              </a:solidFill>
              <a:latin typeface="DIN" pitchFamily="50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F9763B-0E82-452C-BFA0-6F09C53B6F43}"/>
              </a:ext>
            </a:extLst>
          </p:cNvPr>
          <p:cNvGrpSpPr/>
          <p:nvPr/>
        </p:nvGrpSpPr>
        <p:grpSpPr>
          <a:xfrm>
            <a:off x="617221" y="1493937"/>
            <a:ext cx="4107180" cy="2872323"/>
            <a:chOff x="617220" y="1493937"/>
            <a:chExt cx="4291859" cy="31206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01B3D47-AFEF-41AC-8043-0BEFB719C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220" y="1493937"/>
              <a:ext cx="4291859" cy="302355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BD5EBAA-6521-47FC-A1B1-2EFED58609E8}"/>
                </a:ext>
              </a:extLst>
            </p:cNvPr>
            <p:cNvSpPr txBox="1"/>
            <p:nvPr/>
          </p:nvSpPr>
          <p:spPr>
            <a:xfrm>
              <a:off x="2171192" y="4152900"/>
              <a:ext cx="1183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Arduino</a:t>
              </a:r>
              <a:endParaRPr lang="zh-CN" altLang="en-US" sz="24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CE292DE-5993-4AB9-BCEE-7882EB061861}"/>
              </a:ext>
            </a:extLst>
          </p:cNvPr>
          <p:cNvGrpSpPr/>
          <p:nvPr/>
        </p:nvGrpSpPr>
        <p:grpSpPr>
          <a:xfrm>
            <a:off x="5277047" y="-149126"/>
            <a:ext cx="3742595" cy="3286125"/>
            <a:chOff x="5277047" y="-149126"/>
            <a:chExt cx="3742595" cy="3286125"/>
          </a:xfrm>
        </p:grpSpPr>
        <p:pic>
          <p:nvPicPr>
            <p:cNvPr id="4098" name="Picture 2" descr="查看源图像">
              <a:extLst>
                <a:ext uri="{FF2B5EF4-FFF2-40B4-BE49-F238E27FC236}">
                  <a16:creationId xmlns:a16="http://schemas.microsoft.com/office/drawing/2014/main" id="{536AAB9F-A4C4-4D66-B187-070238B6B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047" y="-149126"/>
              <a:ext cx="3286125" cy="3286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627076F-9F9C-440A-85AE-94948B2F3250}"/>
                </a:ext>
              </a:extLst>
            </p:cNvPr>
            <p:cNvSpPr txBox="1"/>
            <p:nvPr/>
          </p:nvSpPr>
          <p:spPr>
            <a:xfrm>
              <a:off x="7313406" y="2036329"/>
              <a:ext cx="170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Light Sensor</a:t>
              </a:r>
              <a:endParaRPr lang="zh-CN" altLang="en-US" sz="24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F90540-DCFD-4CBB-AEAA-00184CE6EB30}"/>
              </a:ext>
            </a:extLst>
          </p:cNvPr>
          <p:cNvGrpSpPr/>
          <p:nvPr/>
        </p:nvGrpSpPr>
        <p:grpSpPr>
          <a:xfrm>
            <a:off x="8616654" y="-226068"/>
            <a:ext cx="2771775" cy="3580447"/>
            <a:chOff x="4997404" y="1961089"/>
            <a:chExt cx="2771775" cy="3580447"/>
          </a:xfrm>
        </p:grpSpPr>
        <p:pic>
          <p:nvPicPr>
            <p:cNvPr id="4100" name="Picture 4" descr="查看源图像">
              <a:extLst>
                <a:ext uri="{FF2B5EF4-FFF2-40B4-BE49-F238E27FC236}">
                  <a16:creationId xmlns:a16="http://schemas.microsoft.com/office/drawing/2014/main" id="{7A9F5293-17EB-4339-9429-AC4520851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04619">
              <a:off x="4997404" y="1961089"/>
              <a:ext cx="2771775" cy="35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1A5FEE0-FE07-423D-8BB3-8E4226431922}"/>
                </a:ext>
              </a:extLst>
            </p:cNvPr>
            <p:cNvSpPr txBox="1"/>
            <p:nvPr/>
          </p:nvSpPr>
          <p:spPr>
            <a:xfrm>
              <a:off x="5563781" y="4495246"/>
              <a:ext cx="2175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Pressure Sensor</a:t>
              </a:r>
              <a:endParaRPr lang="zh-CN" altLang="en-US" sz="2400" dirty="0"/>
            </a:p>
          </p:txBody>
        </p:sp>
      </p:grpSp>
      <p:pic>
        <p:nvPicPr>
          <p:cNvPr id="4102" name="Picture 6" descr="查看源图像">
            <a:extLst>
              <a:ext uri="{FF2B5EF4-FFF2-40B4-BE49-F238E27FC236}">
                <a16:creationId xmlns:a16="http://schemas.microsoft.com/office/drawing/2014/main" id="{7DE15B19-F409-460B-9BEB-09561008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22" y="4594958"/>
            <a:ext cx="3106357" cy="197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E3C5FB-F127-4D67-9EDA-652C08EEE322}"/>
              </a:ext>
            </a:extLst>
          </p:cNvPr>
          <p:cNvGrpSpPr/>
          <p:nvPr/>
        </p:nvGrpSpPr>
        <p:grpSpPr>
          <a:xfrm>
            <a:off x="7017877" y="3255832"/>
            <a:ext cx="4003530" cy="3177511"/>
            <a:chOff x="7017877" y="3255832"/>
            <a:chExt cx="4003530" cy="317751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97A38E9-380B-439F-94ED-CE777199C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17877" y="3255832"/>
              <a:ext cx="4003530" cy="3177511"/>
            </a:xfrm>
            <a:prstGeom prst="rect">
              <a:avLst/>
            </a:prstGeom>
          </p:spPr>
        </p:pic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39754F1-0EFC-46AE-8981-61F052BECEBC}"/>
                </a:ext>
              </a:extLst>
            </p:cNvPr>
            <p:cNvCxnSpPr/>
            <p:nvPr/>
          </p:nvCxnSpPr>
          <p:spPr>
            <a:xfrm flipV="1">
              <a:off x="9496425" y="3941329"/>
              <a:ext cx="419100" cy="12923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6EB345D-8A18-4FDC-A2E7-9314C985FA37}"/>
                </a:ext>
              </a:extLst>
            </p:cNvPr>
            <p:cNvSpPr txBox="1"/>
            <p:nvPr/>
          </p:nvSpPr>
          <p:spPr>
            <a:xfrm>
              <a:off x="9496425" y="3527592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Wiper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920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"/>
          <p:cNvGrpSpPr>
            <a:grpSpLocks/>
          </p:cNvGrpSpPr>
          <p:nvPr/>
        </p:nvGrpSpPr>
        <p:grpSpPr bwMode="auto">
          <a:xfrm flipH="1">
            <a:off x="11182349" y="0"/>
            <a:ext cx="1009651" cy="1009650"/>
            <a:chOff x="0" y="0"/>
            <a:chExt cx="3600450" cy="3600450"/>
          </a:xfrm>
        </p:grpSpPr>
        <p:sp>
          <p:nvSpPr>
            <p:cNvPr id="8" name="直角三角形 7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直角三角形 1"/>
            <p:cNvSpPr/>
            <p:nvPr/>
          </p:nvSpPr>
          <p:spPr>
            <a:xfrm rot="5400000">
              <a:off x="-4" y="0"/>
              <a:ext cx="2972071" cy="2972068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3" name="组合 14"/>
          <p:cNvGrpSpPr>
            <a:grpSpLocks/>
          </p:cNvGrpSpPr>
          <p:nvPr/>
        </p:nvGrpSpPr>
        <p:grpSpPr bwMode="auto">
          <a:xfrm flipV="1">
            <a:off x="1" y="5829300"/>
            <a:ext cx="1028700" cy="1028700"/>
            <a:chOff x="0" y="0"/>
            <a:chExt cx="3600450" cy="3600450"/>
          </a:xfrm>
        </p:grpSpPr>
        <p:sp>
          <p:nvSpPr>
            <p:cNvPr id="16" name="直角三角形 15"/>
            <p:cNvSpPr/>
            <p:nvPr/>
          </p:nvSpPr>
          <p:spPr>
            <a:xfrm rot="5400000">
              <a:off x="0" y="0"/>
              <a:ext cx="3600450" cy="3600450"/>
            </a:xfrm>
            <a:prstGeom prst="rtTriangle">
              <a:avLst/>
            </a:prstGeom>
            <a:solidFill>
              <a:srgbClr val="D7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rot="5400000">
              <a:off x="4" y="0"/>
              <a:ext cx="2972592" cy="2972596"/>
            </a:xfrm>
            <a:prstGeom prst="rtTriangle">
              <a:avLst/>
            </a:prstGeom>
            <a:solidFill>
              <a:srgbClr val="1570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0484" name="文本框 17"/>
          <p:cNvSpPr txBox="1">
            <a:spLocks noChangeArrowheads="1"/>
          </p:cNvSpPr>
          <p:nvPr/>
        </p:nvSpPr>
        <p:spPr bwMode="auto">
          <a:xfrm>
            <a:off x="-285553" y="416719"/>
            <a:ext cx="5410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000" dirty="0">
                <a:solidFill>
                  <a:srgbClr val="1570C1"/>
                </a:solidFill>
                <a:latin typeface="DIN" pitchFamily="50" charset="0"/>
              </a:rPr>
              <a:t>04 OUTLOOK  ?</a:t>
            </a:r>
            <a:endParaRPr lang="zh-CN" altLang="en-US" sz="4000" dirty="0">
              <a:solidFill>
                <a:srgbClr val="1570C1"/>
              </a:solidFill>
              <a:latin typeface="DIN" pitchFamily="50" charset="0"/>
            </a:endParaRPr>
          </a:p>
        </p:txBody>
      </p:sp>
      <p:pic>
        <p:nvPicPr>
          <p:cNvPr id="7170" name="Picture 2" descr="查看源图像">
            <a:extLst>
              <a:ext uri="{FF2B5EF4-FFF2-40B4-BE49-F238E27FC236}">
                <a16:creationId xmlns:a16="http://schemas.microsoft.com/office/drawing/2014/main" id="{74351020-6EE5-4734-8262-22A922AA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5" y="2597267"/>
            <a:ext cx="41237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查看源图像">
            <a:extLst>
              <a:ext uri="{FF2B5EF4-FFF2-40B4-BE49-F238E27FC236}">
                <a16:creationId xmlns:a16="http://schemas.microsoft.com/office/drawing/2014/main" id="{2F3D0C9F-7965-4F7A-9554-0E9F8FF83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879835"/>
            <a:ext cx="5884863" cy="37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64757" y="3786809"/>
            <a:ext cx="6222791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 eaLnBrk="1" hangingPunct="1"/>
            <a:r>
              <a:rPr lang="en-US" altLang="zh-CN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DIN" pitchFamily="50" charset="0"/>
              </a:rPr>
              <a:t>THANK FOR LISTENING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DIN" pitchFamily="50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87390" y="1973263"/>
            <a:ext cx="4713287" cy="1446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8800" dirty="0">
                <a:solidFill>
                  <a:srgbClr val="1570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77AE509-316A-4C52-9766-CA63CF50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824" y="5886450"/>
            <a:ext cx="26765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209</Words>
  <Application>Microsoft Office PowerPoint</Application>
  <PresentationFormat>宽屏</PresentationFormat>
  <Paragraphs>40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DIN</vt:lpstr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沛 刘</dc:creator>
  <cp:lastModifiedBy>沛 刘</cp:lastModifiedBy>
  <cp:revision>5</cp:revision>
  <dcterms:created xsi:type="dcterms:W3CDTF">2020-11-24T12:44:55Z</dcterms:created>
  <dcterms:modified xsi:type="dcterms:W3CDTF">2020-11-27T11:26:23Z</dcterms:modified>
</cp:coreProperties>
</file>